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3"/>
  </p:notesMasterIdLst>
  <p:handoutMasterIdLst>
    <p:handoutMasterId r:id="rId74"/>
  </p:handoutMasterIdLst>
  <p:sldIdLst>
    <p:sldId id="471" r:id="rId2"/>
    <p:sldId id="325" r:id="rId3"/>
    <p:sldId id="595" r:id="rId4"/>
    <p:sldId id="519" r:id="rId5"/>
    <p:sldId id="522" r:id="rId6"/>
    <p:sldId id="523" r:id="rId7"/>
    <p:sldId id="524" r:id="rId8"/>
    <p:sldId id="525" r:id="rId9"/>
    <p:sldId id="526" r:id="rId10"/>
    <p:sldId id="559" r:id="rId11"/>
    <p:sldId id="601" r:id="rId12"/>
    <p:sldId id="574" r:id="rId13"/>
    <p:sldId id="527" r:id="rId14"/>
    <p:sldId id="528" r:id="rId15"/>
    <p:sldId id="529" r:id="rId16"/>
    <p:sldId id="591" r:id="rId17"/>
    <p:sldId id="536" r:id="rId18"/>
    <p:sldId id="537" r:id="rId19"/>
    <p:sldId id="532" r:id="rId20"/>
    <p:sldId id="533" r:id="rId21"/>
    <p:sldId id="534" r:id="rId22"/>
    <p:sldId id="535" r:id="rId23"/>
    <p:sldId id="538" r:id="rId24"/>
    <p:sldId id="539" r:id="rId25"/>
    <p:sldId id="573" r:id="rId26"/>
    <p:sldId id="540" r:id="rId27"/>
    <p:sldId id="541" r:id="rId28"/>
    <p:sldId id="542" r:id="rId29"/>
    <p:sldId id="558" r:id="rId30"/>
    <p:sldId id="543" r:id="rId31"/>
    <p:sldId id="544" r:id="rId32"/>
    <p:sldId id="549" r:id="rId33"/>
    <p:sldId id="572" r:id="rId34"/>
    <p:sldId id="545" r:id="rId35"/>
    <p:sldId id="546" r:id="rId36"/>
    <p:sldId id="547" r:id="rId37"/>
    <p:sldId id="548" r:id="rId38"/>
    <p:sldId id="571" r:id="rId39"/>
    <p:sldId id="565" r:id="rId40"/>
    <p:sldId id="553" r:id="rId41"/>
    <p:sldId id="554" r:id="rId42"/>
    <p:sldId id="555" r:id="rId43"/>
    <p:sldId id="556" r:id="rId44"/>
    <p:sldId id="557" r:id="rId45"/>
    <p:sldId id="580" r:id="rId46"/>
    <p:sldId id="567" r:id="rId47"/>
    <p:sldId id="568" r:id="rId48"/>
    <p:sldId id="569" r:id="rId49"/>
    <p:sldId id="570" r:id="rId50"/>
    <p:sldId id="577" r:id="rId51"/>
    <p:sldId id="582" r:id="rId52"/>
    <p:sldId id="583" r:id="rId53"/>
    <p:sldId id="576" r:id="rId54"/>
    <p:sldId id="566" r:id="rId55"/>
    <p:sldId id="562" r:id="rId56"/>
    <p:sldId id="563" r:id="rId57"/>
    <p:sldId id="564" r:id="rId58"/>
    <p:sldId id="578" r:id="rId59"/>
    <p:sldId id="585" r:id="rId60"/>
    <p:sldId id="602" r:id="rId61"/>
    <p:sldId id="551" r:id="rId62"/>
    <p:sldId id="560" r:id="rId63"/>
    <p:sldId id="597" r:id="rId64"/>
    <p:sldId id="600" r:id="rId65"/>
    <p:sldId id="579" r:id="rId66"/>
    <p:sldId id="588" r:id="rId67"/>
    <p:sldId id="596" r:id="rId68"/>
    <p:sldId id="589" r:id="rId69"/>
    <p:sldId id="590" r:id="rId70"/>
    <p:sldId id="518" r:id="rId71"/>
    <p:sldId id="47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92"/>
    <a:srgbClr val="002A40"/>
    <a:srgbClr val="05D0E2"/>
    <a:srgbClr val="0ACFE2"/>
    <a:srgbClr val="05D0E3"/>
    <a:srgbClr val="024056"/>
    <a:srgbClr val="000000"/>
    <a:srgbClr val="06D0E2"/>
    <a:srgbClr val="CD28A3"/>
    <a:srgbClr val="00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0"/>
    <p:restoredTop sz="82250"/>
  </p:normalViewPr>
  <p:slideViewPr>
    <p:cSldViewPr snapToGrid="0" snapToObjects="1">
      <p:cViewPr varScale="1">
        <p:scale>
          <a:sx n="80" d="100"/>
          <a:sy n="80" d="100"/>
        </p:scale>
        <p:origin x="208" y="360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2/22/21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2/22/21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4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How many have experience with programming?</a:t>
            </a:r>
          </a:p>
          <a:p>
            <a:endParaRPr lang="en-US" dirty="0"/>
          </a:p>
          <a:p>
            <a:r>
              <a:rPr lang="en-US" dirty="0"/>
              <a:t>How many have experience with R?</a:t>
            </a:r>
          </a:p>
          <a:p>
            <a:endParaRPr lang="en-US" dirty="0"/>
          </a:p>
          <a:p>
            <a:r>
              <a:rPr lang="en-US" dirty="0"/>
              <a:t>How many feel the need for data analytic tools?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absolute beginner.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information on execution of R code, see: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subscription.packtpub.com</a:t>
            </a:r>
            <a:r>
              <a:rPr lang="en-US" dirty="0"/>
              <a:t>/book/</a:t>
            </a:r>
            <a:r>
              <a:rPr lang="en-US" dirty="0" err="1"/>
              <a:t>application_development</a:t>
            </a:r>
            <a:r>
              <a:rPr lang="en-US" dirty="0"/>
              <a:t>/9781783989263/1/ch01lvl1sec09/r-is-interpreted-on-the-fly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0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panes in </a:t>
            </a:r>
            <a:r>
              <a:rPr lang="en-US" dirty="0" err="1"/>
              <a:t>Rstudio</a:t>
            </a:r>
            <a:r>
              <a:rPr lang="en-US" dirty="0"/>
              <a:t>. Describe the panes.</a:t>
            </a:r>
          </a:p>
          <a:p>
            <a:endParaRPr lang="en-US" dirty="0"/>
          </a:p>
          <a:p>
            <a:r>
              <a:rPr lang="en-US" dirty="0"/>
              <a:t>Interactive console. Try basic math operations here.</a:t>
            </a:r>
          </a:p>
          <a:p>
            <a:endParaRPr lang="en-US" dirty="0"/>
          </a:p>
          <a:p>
            <a:r>
              <a:rPr lang="en-US" dirty="0"/>
              <a:t>Source code. Try writing the same operations here and go </a:t>
            </a:r>
            <a:r>
              <a:rPr lang="en-US" dirty="0" err="1"/>
              <a:t>Cmd</a:t>
            </a:r>
            <a:r>
              <a:rPr lang="en-US" dirty="0"/>
              <a:t>-A and </a:t>
            </a:r>
            <a:r>
              <a:rPr lang="en-US" dirty="0" err="1"/>
              <a:t>Cmd</a:t>
            </a:r>
            <a:r>
              <a:rPr lang="en-US" dirty="0"/>
              <a:t>-Enter. Also save the script.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leave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7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7BA8-BB5B-5740-A2D2-19C92672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9E-B18F-CF4A-9A1D-52A7C379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6644-CCB8-EF40-8D9D-0C062E6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E3BA-FDE9-2D47-BA20-38007B8F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11CC-CDF9-244F-9CD3-D8DFEA66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ABEE-0639-E441-AD6C-700DC9EA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rgbClr val="002B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F139F-0A36-5E42-9575-65E742CD96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A2E0D-CED5-C64A-93B3-1564E26411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7288-3DD3-5A4D-9F84-2841A8A42F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902D1-872A-184B-84EB-D11F1FA48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6945-531D-8140-BDAC-F291EA62C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A8CB5-DE0A-B449-A742-29D14F0DD6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703EA-A4CC-8E4C-9207-A3B436C2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02984-5F38-C24F-999D-C91B8704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2A2F-4561-C143-AD9A-53E50F20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73" r:id="rId5"/>
    <p:sldLayoutId id="2147483768" r:id="rId6"/>
    <p:sldLayoutId id="2147483770" r:id="rId7"/>
    <p:sldLayoutId id="2147483764" r:id="rId8"/>
    <p:sldLayoutId id="2147483775" r:id="rId9"/>
    <p:sldLayoutId id="2147483765" r:id="rId10"/>
    <p:sldLayoutId id="2147483776" r:id="rId11"/>
    <p:sldLayoutId id="21474837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r-or-python-for-data-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RRTZPTC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4723"/>
            <a:ext cx="9144000" cy="1253677"/>
          </a:xfr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/>
              <a:t>March, 2021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 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Increasingly becoming more central to biology.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Biological software tools are being integrated with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Upcoming training workshops may require R.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vs Python: depends on 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>
                <a:hlinkClick r:id="rId3"/>
              </a:rPr>
              <a:t>https://www.datacamp.com/community/tutorials/r-or-python-for-data-analysis</a:t>
            </a:r>
            <a:endParaRPr lang="en-US" sz="24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used by statisticians, engineers and scientists.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Python is popular among scientists, developers and programmers because it is faster.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primarily used in academics and research. Also common in industry for bioinformatics and data science.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Unique attractions of R: ggplot2 for data visualization, Bioconductor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B04F-E364-7443-A28C-286BB43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1" y="222206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and basic arithmetic.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B12C-D2E0-7B4F-AB53-D7E3D35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console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Text only interface. Inputs and outputs can be images.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: Brings more Graphical User Interface (GUI) features to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is to R as Microsoft Word is to Notepad in Windows or TextEdit in Mac. (~</a:t>
            </a:r>
            <a:r>
              <a:rPr lang="en-US" sz="2000" dirty="0" err="1"/>
              <a:t>kinda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Launch </a:t>
            </a:r>
            <a:r>
              <a:rPr lang="en-US" sz="2000" dirty="0" err="1"/>
              <a:t>RStudio</a:t>
            </a:r>
            <a:r>
              <a:rPr lang="en-US" sz="2000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from these: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prod(2,3)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sqrt(5.5)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B8628-DA2A-7E4D-A16B-D299659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Commenting inside a source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Looking at an old script, or someone else’s script can be scary.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Speak to machine in code.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Leave comments in natural language (e.g., English).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Anything written after # is interpreted by R as a comment for humans.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83D9D-5B70-FF46-A7BE-8BD77FB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Assignment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Results of one calculation may be input to another.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Save intermediate results by assigning them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&lt;- sum(2,3)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= 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Variables store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Called so because they can be assigned any value.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Both work but prefer to use ‘&lt;-’ for now.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Change ‘=’ to ‘&lt;-’ in the script and rerun.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F172-7647-BD40-B314-49D5D86D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Names can be a combination of letters, digits, period (.) and underscore (_).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must start with a letter or a period. If it starts with a period, it cannot be followed by a digit.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Reserved words in R must not be used as variable names.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588D-E714-EA4E-BCBF-2F95C263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0.05?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</a:t>
            </a:r>
            <a:r>
              <a:rPr lang="en-US" sz="2000" i="1" dirty="0"/>
              <a:t>Homo sapiens</a:t>
            </a:r>
            <a:r>
              <a:rPr lang="en-US" sz="2000" dirty="0"/>
              <a:t>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C477-07D6-524F-808F-FBE8A54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Motivation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Hands-on work in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Exercises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Conclusions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or equal to 0.05?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 &lt;= 0.05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Homo sapiens?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name == “Homo sapiens”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bpm &gt; 130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6E1B-A5DB-2948-9B99-5FD33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Might need to check multiple criteria simultaneously.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 &lt;= 0.05 &amp; bpm &gt; 130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bpm == 120 &amp; name == “Homo sapiens”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219D-3AB9-5E43-B1B8-F80A5876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Useful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    means ‘NOT’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!=  means ‘NOT EQUAL’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== means ‘EQUAL’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&amp;   means ‘AND’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|   means ‘OR’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A98E-09AC-774D-82FC-51C5993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Thus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console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Source scripts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Environment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Simple calculations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Variables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A63F-D612-E44B-BF10-CD52859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7332-1978-6648-858A-4EE82F38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 err="1"/>
              <a:t>RStudio</a:t>
            </a:r>
            <a:r>
              <a:rPr lang="en-US" sz="18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F639-0DE7-A84F-B561-5F6833CC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644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Reading a data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4C81-6681-B94E-8B96-20601A42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Functions to read files: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read.csv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read.xlsx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reading a file called “GSE60450_Lactation-GenewiseCounts.txt”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("GSE60450_Lactation-GenewiseCounts.txt")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4C851-2D3D-274B-87D3-7583075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 algn="ctr"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6B19BA-2E49-2E4A-8EA9-4BECCA84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3D25-2631-5A4D-B498-E3A3CF4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2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find help?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Execute a command name with the question mark before it. 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 the error message!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Often, no need to understand every word.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Look for key words in error message.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Copy-paste the error message verbatim in 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FAFFB-A418-2848-8275-74B4DE97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4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We need to set directory to where the file 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function for this is: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setwd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Can also do it interactively using the menu bar.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: Session -&gt; Set Working Directory -&gt; Choose Working Directory.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Verify using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getwd</a:t>
            </a:r>
            <a:r>
              <a:rPr lang="en-US" sz="20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85870-9DB0-4F45-929E-AE26BD12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F29-6736-0F49-8A39-D6AC4DAB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25174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a dataset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(Read, Subset, Visualize)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E0A0-B137-974C-A36E-4A551844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a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 we will use: </a:t>
            </a:r>
            <a:r>
              <a:rPr lang="en-US" sz="2000" dirty="0" err="1"/>
              <a:t>read.table</a:t>
            </a:r>
            <a:r>
              <a:rPr lang="en-US" sz="2000" dirty="0"/>
              <a:t>().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Dataset used: GEO accession: GSE60450.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Tissue of origin: Mammary glands of mouse.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Cell types: Basal stem-cell enriched cells (B) and committed luminal cells (L)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Biological conditions: Virgin, Lactating and Pregnant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# of groups: 2 cell types x 3 conditions = 6 groups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# of replicates: 2 of each group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</a:t>
            </a:r>
            <a:r>
              <a:rPr lang="en-US" sz="2000" dirty="0" err="1"/>
              <a:t>read.table</a:t>
            </a:r>
            <a:r>
              <a:rPr lang="en-US" sz="2000" dirty="0"/>
              <a:t>("GSE60450_Lactation-GenewiseCounts.txt").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("GSE60450_Lactation-GenewiseCounts.txt")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B1AB1-1F5E-8140-8DD8-F14ABEC4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/>
          <a:lstStyle/>
          <a:p>
            <a:r>
              <a:rPr lang="en-US" sz="2400" dirty="0">
                <a:solidFill>
                  <a:schemeClr val="bg1"/>
                </a:solidFill>
              </a:rPr>
              <a:t>R:= A calculator with more “buttons” than you will ever use.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05016AD-2483-D54C-9936-C0E1768A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058" y="2079523"/>
            <a:ext cx="5026742" cy="4097440"/>
          </a:xfrm>
        </p:spPr>
        <p:txBody>
          <a:bodyPr>
            <a:normAutofit/>
          </a:bodyPr>
          <a:lstStyle/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R can do all that a calculator can.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Open R.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2+3.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2*3.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(2+3)/5.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endParaRPr lang="en-US" dirty="0"/>
          </a:p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Conclusion: Off with the calculators!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D69416-7092-1445-A49F-A4EABB0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CDB30-CC4F-FC44-9D12-8D1610E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Explore the current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View(</a:t>
            </a:r>
            <a:r>
              <a:rPr lang="en-US" sz="2000" dirty="0" err="1"/>
              <a:t>dat</a:t>
            </a:r>
            <a:r>
              <a:rPr lang="en-US" sz="2000" dirty="0"/>
              <a:t>)    #Shows the data in a tabular format.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dim(</a:t>
            </a:r>
            <a:r>
              <a:rPr lang="en-US" sz="2000" dirty="0" err="1"/>
              <a:t>dat</a:t>
            </a:r>
            <a:r>
              <a:rPr lang="en-US" sz="2000" dirty="0"/>
              <a:t>)       #Shows the dimensions of the table, i.e. rows and columns.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dat</a:t>
            </a:r>
            <a:r>
              <a:rPr lang="en-US" sz="2000" dirty="0"/>
              <a:t>)    #Shows the names of columns, if any.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summary(</a:t>
            </a:r>
            <a:r>
              <a:rPr lang="en-US" sz="2000" dirty="0" err="1"/>
              <a:t>dat</a:t>
            </a:r>
            <a:r>
              <a:rPr lang="en-US" sz="2000" dirty="0"/>
              <a:t>)    #Outputs summary statistics of data. Ex- minimum, max, median,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head(</a:t>
            </a:r>
            <a:r>
              <a:rPr lang="en-US" sz="2000" dirty="0" err="1"/>
              <a:t>dat</a:t>
            </a:r>
            <a:r>
              <a:rPr lang="en-US" sz="2000" dirty="0"/>
              <a:t>) #Displays first 6 rows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tail(</a:t>
            </a:r>
            <a:r>
              <a:rPr lang="en-US" sz="2000" dirty="0" err="1"/>
              <a:t>dat</a:t>
            </a:r>
            <a:r>
              <a:rPr lang="en-US" sz="2000" dirty="0"/>
              <a:t>)      #Displays last 6 rows of data.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47EC2-B3C5-BC42-B809-2964120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1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Extracting parts of data in another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geneIds</a:t>
            </a:r>
            <a:r>
              <a:rPr lang="en-US" sz="2000" dirty="0"/>
              <a:t> &lt;- </a:t>
            </a:r>
            <a:r>
              <a:rPr lang="en-US" sz="2000" dirty="0" err="1"/>
              <a:t>dat$EntrezGeneID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$ is used to refer to a feature in the data.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geneIds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class(</a:t>
            </a:r>
            <a:r>
              <a:rPr lang="en-US" sz="2000" dirty="0" err="1"/>
              <a:t>geneIds</a:t>
            </a:r>
            <a:r>
              <a:rPr lang="en-US" sz="2000" dirty="0"/>
              <a:t>)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geneIds</a:t>
            </a:r>
            <a:r>
              <a:rPr lang="en-US" sz="2000" dirty="0"/>
              <a:t> is an ordered series of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Ordered series of values are called vectors in R. (More on that later)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BB8D3-C68E-2B49-9B12-2787A48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Another data type: </a:t>
            </a:r>
            <a:r>
              <a:rPr lang="en-US" sz="2800" i="1" dirty="0">
                <a:solidFill>
                  <a:schemeClr val="bg1"/>
                </a:solidFill>
              </a:rPr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phenotype_info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("</a:t>
            </a:r>
            <a:r>
              <a:rPr lang="en-US" sz="2000" dirty="0" err="1"/>
              <a:t>targets.csv</a:t>
            </a:r>
            <a:r>
              <a:rPr lang="en-US" sz="2000" dirty="0"/>
              <a:t>", header = TRUE, </a:t>
            </a:r>
            <a:r>
              <a:rPr lang="en-US" sz="2000" dirty="0" err="1"/>
              <a:t>sep</a:t>
            </a:r>
            <a:r>
              <a:rPr lang="en-US" sz="2000" dirty="0"/>
              <a:t> = ",")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phenotype_info$CellType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type.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Convert to factor.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phenotype_info$CellType</a:t>
            </a:r>
            <a:r>
              <a:rPr lang="en-US" sz="2000" dirty="0"/>
              <a:t> &lt;- </a:t>
            </a:r>
            <a:r>
              <a:rPr lang="en-US" sz="2000" dirty="0" err="1"/>
              <a:t>as.factor</a:t>
            </a:r>
            <a:r>
              <a:rPr lang="en-US" sz="2000" dirty="0"/>
              <a:t>(</a:t>
            </a:r>
            <a:r>
              <a:rPr lang="en-US" sz="2000" dirty="0" err="1"/>
              <a:t>phenotype_info$CellType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Factors are used to represent categorical variables for statistical analysis.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7A33-9CDD-F947-9EB7-B615A5C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4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B cells.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which_B</a:t>
            </a:r>
            <a:r>
              <a:rPr lang="en-US" sz="2000" dirty="0"/>
              <a:t> &lt;- </a:t>
            </a:r>
            <a:r>
              <a:rPr lang="en-US" sz="2000" dirty="0" err="1"/>
              <a:t>phenotype_info$CellType</a:t>
            </a:r>
            <a:r>
              <a:rPr lang="en-US" sz="2000" dirty="0"/>
              <a:t> == "B"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phenotype_info$CellType</a:t>
            </a:r>
            <a:r>
              <a:rPr lang="en-US" sz="2000" dirty="0"/>
              <a:t> == "B" compares each value in </a:t>
            </a:r>
            <a:r>
              <a:rPr lang="en-US" sz="2000" dirty="0" err="1"/>
              <a:t>phenotype_info$CellType</a:t>
            </a:r>
            <a:r>
              <a:rPr lang="en-US" sz="2000" dirty="0"/>
              <a:t> with the character “B”.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a value equals “B”, output is TRUE.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which_B</a:t>
            </a:r>
            <a:r>
              <a:rPr lang="en-US" sz="2000" dirty="0"/>
              <a:t> is. (a logical vector)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To extract the subset for B</a:t>
            </a:r>
            <a:r>
              <a:rPr lang="en-US" sz="2000" i="1" dirty="0"/>
              <a:t> </a:t>
            </a:r>
            <a:r>
              <a:rPr lang="en-US" sz="2000" dirty="0"/>
              <a:t>cells: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phenotype_info_B</a:t>
            </a:r>
            <a:r>
              <a:rPr lang="en-US" sz="2000" dirty="0"/>
              <a:t> &lt;- </a:t>
            </a:r>
            <a:r>
              <a:rPr lang="en-US" sz="2000" dirty="0" err="1"/>
              <a:t>phenotype_info</a:t>
            </a:r>
            <a:r>
              <a:rPr lang="en-US" sz="2000" dirty="0"/>
              <a:t>[</a:t>
            </a:r>
            <a:r>
              <a:rPr lang="en-US" sz="2000" dirty="0" err="1"/>
              <a:t>which_B</a:t>
            </a:r>
            <a:r>
              <a:rPr lang="en-US" sz="2000" dirty="0"/>
              <a:t>,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2DB22-AC8D-E745-A4F7-01DAD9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B cells.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Alternatively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phenotype_info_B</a:t>
            </a:r>
            <a:r>
              <a:rPr lang="en-US" sz="2000" dirty="0"/>
              <a:t> &lt;- subset(</a:t>
            </a:r>
            <a:r>
              <a:rPr lang="en-US" sz="2000" dirty="0" err="1"/>
              <a:t>phenotype_info</a:t>
            </a:r>
            <a:r>
              <a:rPr lang="en-US" sz="2000" dirty="0"/>
              <a:t>, </a:t>
            </a:r>
            <a:r>
              <a:rPr lang="en-US" sz="2000" dirty="0" err="1"/>
              <a:t>CellType</a:t>
            </a:r>
            <a:r>
              <a:rPr lang="en-US" sz="2000" dirty="0"/>
              <a:t> == "B")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only I had googled!!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Wishing you could just hit enter?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Feeling like a lot of people would want it?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TRUE for most anything at a beginner level.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you get an error, someone else would have got it too. 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BEB0-AD99-A840-8C71-18707DD65E28}"/>
              </a:ext>
            </a:extLst>
          </p:cNvPr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53B-CDE0-604D-AFC1-C11076B1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Basic statistics.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mean(dat$MCL1.DG_BC2CTUACXX_ACTTGA_L002_R1)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Median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median(dat$MCL1.DG_BC2CTUACXX_ACTTGA_L002_R1)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Standard deviation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sd</a:t>
            </a:r>
            <a:r>
              <a:rPr lang="en-US" sz="2000" dirty="0"/>
              <a:t>(dat$MCL1.DG_BC2CTUACXX_ACTTGA_L002_R1)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Histogram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hist</a:t>
            </a:r>
            <a:r>
              <a:rPr lang="en-US" sz="2000" dirty="0"/>
              <a:t>(dat$MCL1.DG_BC2CTUACXX_ACTTGA_L002_R1)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Boxplot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boxplot(dat$MCL1.DG_BC2CTUACXX_ACTTGA_L002_R1)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7D52D-A68D-614B-84A6-17E96102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plot(x= log2(1 + dat$MCL1.DG_BC2CTUACXX_ACTTGA_L002_R1),</a:t>
            </a:r>
          </a:p>
          <a:p>
            <a:pPr>
              <a:buSzPct val="80000"/>
            </a:pPr>
            <a:r>
              <a:rPr lang="en-US" sz="2000" dirty="0"/>
              <a:t>	 y= log2(1 + dat$MCL1.LC_BC2CTUACXX_GCCAAT_L001_R1))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5875-25D2-9B4E-B8A4-FC790796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760785"/>
            <a:ext cx="6615611" cy="39140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851D-DDF7-3246-984E-36D8E0F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1C08-65AD-9D48-ACEC-862BE6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B9763-AE4E-8F40-A051-3C000915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44" y="1690688"/>
            <a:ext cx="7576458" cy="50123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085114" cy="975632"/>
          </a:xfrm>
          <a:solidFill>
            <a:schemeClr val="bg1">
              <a:alpha val="74000"/>
            </a:schemeClr>
          </a:solidFill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400" dirty="0" err="1"/>
              <a:t>qplot</a:t>
            </a:r>
            <a:r>
              <a:rPr lang="en-US" sz="1400" dirty="0"/>
              <a:t>(x = log2(1 + MCL1.DG_BC2CTUACXX_ACTTGA_L002_R1), </a:t>
            </a:r>
          </a:p>
          <a:p>
            <a:pPr>
              <a:buSzPct val="80000"/>
            </a:pPr>
            <a:r>
              <a:rPr lang="en-US" sz="1400" dirty="0"/>
              <a:t>	   y = log2(1 + MCL1.LC_BC2CTUACXX_GCCAAT_L001_R1), </a:t>
            </a:r>
          </a:p>
          <a:p>
            <a:pPr>
              <a:buSzPct val="80000"/>
            </a:pPr>
            <a:r>
              <a:rPr lang="en-US" sz="1400" dirty="0"/>
              <a:t>	   data = </a:t>
            </a:r>
            <a:r>
              <a:rPr lang="en-US" sz="1400" dirty="0" err="1"/>
              <a:t>dat</a:t>
            </a:r>
            <a:r>
              <a:rPr lang="en-US" sz="1400" dirty="0"/>
              <a:t>[1:1000, ], color = Length &gt; 4000)</a:t>
            </a:r>
          </a:p>
        </p:txBody>
      </p:sp>
    </p:spTree>
    <p:extLst>
      <p:ext uri="{BB962C8B-B14F-4D97-AF65-F5344CB8AC3E}">
        <p14:creationId xmlns:p14="http://schemas.microsoft.com/office/powerpoint/2010/main" val="16215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9442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How to represent grouping of points using shape instead of color?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31904-25E3-A542-AF2A-87ABE2D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E9FF7-CEAF-3946-A982-16CE190C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58" y="1825624"/>
            <a:ext cx="7170821" cy="49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>
              <a:buSzPct val="80000"/>
            </a:pPr>
            <a:r>
              <a:rPr lang="en-US" sz="2000" dirty="0" err="1"/>
              <a:t>qplot</a:t>
            </a:r>
            <a:r>
              <a:rPr lang="en-US" sz="2000" dirty="0"/>
              <a:t>(x = Length &gt; 4000, </a:t>
            </a:r>
          </a:p>
          <a:p>
            <a:pPr>
              <a:buSzPct val="80000"/>
            </a:pPr>
            <a:r>
              <a:rPr lang="en-US" sz="2000" dirty="0"/>
              <a:t>y = log2(1 + MCL1.LC_BC2CTUACXX_GCCAAT_L001_R1), </a:t>
            </a:r>
          </a:p>
          <a:p>
            <a:pPr>
              <a:buSzPct val="80000"/>
            </a:pPr>
            <a:r>
              <a:rPr lang="en-US" sz="2000" dirty="0"/>
              <a:t>data = </a:t>
            </a:r>
            <a:r>
              <a:rPr lang="en-US" sz="2000" dirty="0" err="1"/>
              <a:t>dat_subset</a:t>
            </a:r>
            <a:r>
              <a:rPr lang="en-US" sz="2000" dirty="0"/>
              <a:t>[1:1000, ], </a:t>
            </a:r>
            <a:r>
              <a:rPr lang="en-US" sz="2000" dirty="0" err="1"/>
              <a:t>geom</a:t>
            </a:r>
            <a:r>
              <a:rPr lang="en-US" sz="2000" dirty="0"/>
              <a:t> = "boxplot")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49DD9-DB5C-7445-B9A1-D6E10F3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C2648-7C9D-1C48-9EE3-30AE04C8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033" y="0"/>
            <a:ext cx="364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Collection of “buttons” that will perform mathematical calculations when pressed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The way to press “buttons” in R is by writing a command. Examples: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sum(2, 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prod(2,3)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sqrt(4)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Links for useful R commands: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www.calvin.edu</a:t>
            </a:r>
            <a:r>
              <a:rPr lang="en-US" sz="1800" dirty="0"/>
              <a:t>/~</a:t>
            </a:r>
            <a:r>
              <a:rPr lang="en-US" sz="1800" dirty="0" err="1"/>
              <a:t>scofield</a:t>
            </a:r>
            <a:r>
              <a:rPr lang="en-US" sz="1800" dirty="0"/>
              <a:t>/courses/m143/materials/</a:t>
            </a:r>
            <a:r>
              <a:rPr lang="en-US" sz="1800" dirty="0" err="1"/>
              <a:t>RcmdsFromClass.pdf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www.personality-project.org</a:t>
            </a:r>
            <a:r>
              <a:rPr lang="en-US" sz="1800" dirty="0"/>
              <a:t>/r/</a:t>
            </a:r>
            <a:r>
              <a:rPr lang="en-US" sz="1800" dirty="0" err="1"/>
              <a:t>r.commands.html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www.rstudio.com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-content/uploads/2016/10/r-cheat-sheet-3.pdf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C681-F837-0340-AEE4-AE9EBEF0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C76-3640-4F4A-80A1-20E8F23D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03" y="21939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Loops and conditional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0C38-E819-4044-885E-EDF2819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Loop over rows in a tabular data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table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targets.csv</a:t>
            </a:r>
            <a:r>
              <a:rPr lang="en-US" sz="2000" dirty="0"/>
              <a:t>”)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for (row in table) {</a:t>
            </a:r>
          </a:p>
          <a:p>
            <a:pPr>
              <a:buSzPct val="80000"/>
            </a:pPr>
            <a:r>
              <a:rPr lang="en-US" sz="2000" dirty="0"/>
              <a:t>	#Do some calculation for each row</a:t>
            </a:r>
          </a:p>
          <a:p>
            <a:pPr>
              <a:buSzPct val="80000"/>
            </a:pPr>
            <a:r>
              <a:rPr lang="en-US" sz="2000" dirty="0"/>
              <a:t>     	...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</a:t>
            </a:r>
          </a:p>
          <a:p>
            <a:pPr>
              <a:buSzPct val="80000"/>
            </a:pP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04BE-7C24-A44D-933D-094B3668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(p &lt; 0.05)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gene_info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 else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gene_name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       }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1EA31-9094-784C-BF3C-5BE5A37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5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2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B3EF-E0E3-F146-B44B-C72C94D7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9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1235290" y="5741228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Sheet music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5428937" y="5741227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Ledger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32061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Lab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31CA-51F9-7A4C-8C90-52BEBE11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7" y="2864202"/>
            <a:ext cx="2141022" cy="220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387E-ADE9-ED47-ADFC-4E4F287C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92" y="3048412"/>
            <a:ext cx="22098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D38E-3CFC-AA43-8588-36A0E10C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50" y="2777446"/>
            <a:ext cx="2374900" cy="23749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19ABAD-0985-524F-B728-A8DF924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037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Packages may have author-defined data structures.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 – </a:t>
            </a:r>
            <a:r>
              <a:rPr lang="en-US" sz="2000" dirty="0" err="1"/>
              <a:t>DGEList</a:t>
            </a:r>
            <a:r>
              <a:rPr lang="en-US" sz="2000" dirty="0"/>
              <a:t> defined in </a:t>
            </a:r>
            <a:r>
              <a:rPr lang="en-US" sz="2000" dirty="0" err="1"/>
              <a:t>edgeR</a:t>
            </a:r>
            <a:r>
              <a:rPr lang="en-US" sz="2000" dirty="0"/>
              <a:t>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Stores counts, sample grouping information, normalization factors, etc. in one place.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ABD62-56F8-D441-845D-D55F7CF5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7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525-FFC1-1B42-8C52-1D27114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034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30A0-188C-D34E-BAFD-8FEF337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Make volcano plots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DE_result.txt</a:t>
            </a:r>
            <a:r>
              <a:rPr lang="en-US" sz="2000" dirty="0"/>
              <a:t>” contains results from DE analysis of the count matrix we used.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make volcano plots.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Answer: Use the </a:t>
            </a:r>
            <a:r>
              <a:rPr lang="en-US" sz="2000" dirty="0" err="1"/>
              <a:t>EnhancedVolcano</a:t>
            </a:r>
            <a:r>
              <a:rPr lang="en-US" sz="2000" dirty="0"/>
              <a:t> package.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6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Excel: A boat to explore the surface of “Data-</a:t>
            </a:r>
            <a:r>
              <a:rPr lang="en-US" sz="2400" dirty="0" err="1">
                <a:solidFill>
                  <a:schemeClr val="bg1"/>
                </a:solidFill>
              </a:rPr>
              <a:t>lantic</a:t>
            </a:r>
            <a:r>
              <a:rPr lang="en-US" sz="2400" dirty="0">
                <a:solidFill>
                  <a:schemeClr val="bg1"/>
                </a:solidFill>
              </a:rPr>
              <a:t> ocean”.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R: A submarine for deep exploration.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023BD-977D-944A-99F0-E65351053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709049"/>
            <a:ext cx="4824413" cy="271475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FAB9429-EFC8-554D-8D82-3D3D542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2358276"/>
            <a:ext cx="34163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5BCF7-6E2C-B448-99B0-CEBBC54AAFE2}"/>
              </a:ext>
            </a:extLst>
          </p:cNvPr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EDDE5-90FB-B247-80A8-1B44705820EF}"/>
              </a:ext>
            </a:extLst>
          </p:cNvPr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D21A2-9AA8-E14C-9263-EB8FD376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unclean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dirty_data.txt</a:t>
            </a:r>
            <a:r>
              <a:rPr lang="en-US" sz="2000" dirty="0"/>
              <a:t>” contains data that is formatted differently.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read 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Tips: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 It is your friend!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63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Alternative file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Scientific studies may involve various kinds of files.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FASTA files for sequences.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FASTQ files for sequencing reads.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SAM files for alignment.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GTF files for gene annotations.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Excel sheets with multiple sheets.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 for how to read FASTA file in R. 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772B6-ADBD-694F-B371-18A70CCA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read in FASTA files?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Searching for packages returns: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Biostrings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…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with </a:t>
            </a: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(“</a:t>
            </a:r>
            <a:r>
              <a:rPr lang="en-US" sz="2000" dirty="0" err="1"/>
              <a:t>seqinr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library(</a:t>
            </a:r>
            <a:r>
              <a:rPr lang="en-US" sz="2000" dirty="0" err="1"/>
              <a:t>seqinr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read.fasta</a:t>
            </a:r>
            <a:r>
              <a:rPr lang="en-US" sz="2000" dirty="0"/>
              <a:t>(“16S.fasta”)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options available with </a:t>
            </a:r>
            <a:r>
              <a:rPr lang="en-US" sz="2000" dirty="0" err="1"/>
              <a:t>read.fasta</a:t>
            </a:r>
            <a:r>
              <a:rPr lang="en-US" sz="2000" dirty="0"/>
              <a:t>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read.fasta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4397D-8BD4-8045-8AF7-F109AA0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3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Recap of R topics covered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Your feedback is important to us!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>
                <a:hlinkClick r:id="rId2"/>
              </a:rPr>
              <a:t>https://www.surveymonkey.com/r/RRTZPTC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~3 min.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2439-B6DD-1249-898F-1C1016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4049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8F38-5870-B64D-AAC5-CFAF3B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Detailed high resolution graphics : Examples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www.r</a:t>
            </a:r>
            <a:r>
              <a:rPr lang="en-US" sz="2000" dirty="0"/>
              <a:t>-graph-</a:t>
            </a:r>
            <a:r>
              <a:rPr lang="en-US" sz="2000" dirty="0" err="1"/>
              <a:t>gallery.com</a:t>
            </a:r>
            <a:r>
              <a:rPr lang="en-US" sz="20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0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Bioconductor for biological data analysis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1" y="2010251"/>
            <a:ext cx="5056162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Packages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edgeR</a:t>
            </a:r>
            <a:r>
              <a:rPr lang="en-US" sz="2000" dirty="0"/>
              <a:t>, DESeq2, </a:t>
            </a:r>
            <a:r>
              <a:rPr lang="en-US" sz="2000" dirty="0" err="1"/>
              <a:t>limma</a:t>
            </a:r>
            <a:r>
              <a:rPr lang="en-US" sz="2000" dirty="0"/>
              <a:t>, </a:t>
            </a:r>
            <a:r>
              <a:rPr lang="en-US" sz="2000" dirty="0" err="1"/>
              <a:t>voom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phyloseq</a:t>
            </a:r>
            <a:r>
              <a:rPr lang="en-US" sz="2000" dirty="0"/>
              <a:t>, microbiome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rWikipathways</a:t>
            </a:r>
            <a:r>
              <a:rPr lang="en-US" sz="2000" dirty="0"/>
              <a:t>, </a:t>
            </a:r>
            <a:r>
              <a:rPr lang="en-US" sz="2000" dirty="0" err="1"/>
              <a:t>KEGGgraph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MSstats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bsseq</a:t>
            </a:r>
            <a:r>
              <a:rPr lang="en-US" sz="2000" dirty="0"/>
              <a:t>, </a:t>
            </a:r>
            <a:r>
              <a:rPr lang="en-US" sz="2000" dirty="0" err="1"/>
              <a:t>methylKit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chipseq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CRISPRseek</a:t>
            </a:r>
            <a:r>
              <a:rPr lang="en-US" sz="2000" dirty="0"/>
              <a:t>, </a:t>
            </a:r>
            <a:r>
              <a:rPr lang="en-US" sz="2000" dirty="0" err="1"/>
              <a:t>gCrisprTools</a:t>
            </a:r>
            <a:r>
              <a:rPr lang="en-US" sz="2000" dirty="0"/>
              <a:t>, </a:t>
            </a:r>
            <a:r>
              <a:rPr lang="en-US" sz="2000" dirty="0" err="1"/>
              <a:t>CrispRVariants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67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B9755A-850C-0E48-9640-94CCAC846D7E}"/>
              </a:ext>
            </a:extLst>
          </p:cNvPr>
          <p:cNvSpPr txBox="1">
            <a:spLocks/>
          </p:cNvSpPr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Uses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Differential gene expression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Microbiome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Pathway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Proteomic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DNA methylation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ChIP-Seq</a:t>
            </a:r>
            <a:r>
              <a:rPr lang="en-US" sz="2000" dirty="0"/>
              <a:t>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CRISPR related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00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Conclusions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is a “smart” version of calculators.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4755-246B-FE4E-B230-A617769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Upcoming workshops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907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</a:t>
            </a:r>
            <a:r>
              <a:rPr lang="en-US" sz="2400" dirty="0" err="1"/>
              <a:t>Cytoscape</a:t>
            </a:r>
            <a:r>
              <a:rPr lang="en-US" sz="2400" dirty="0"/>
              <a:t>: Networks &amp; Omics Data Visualization (March 9)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Introduction to UNIX command line (March 26)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Current practices in single-cell RNA-</a:t>
            </a:r>
            <a:r>
              <a:rPr lang="en-US" sz="2400" dirty="0" err="1"/>
              <a:t>seq</a:t>
            </a:r>
            <a:r>
              <a:rPr lang="en-US" sz="2400" dirty="0"/>
              <a:t> analysis (March 29-April 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13DA1-6485-7048-A9F2-5462F9C6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offers a lot more than Excel.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A69A55C1-7C10-3E41-9899-1871FF261D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155700" y="2720801"/>
            <a:ext cx="4824413" cy="2714754"/>
          </a:xfr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5656835-856B-124C-A120-5A685939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912769" y="2370028"/>
            <a:ext cx="3416300" cy="341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1079BA-C333-A04D-B706-722F18D2E3EC}"/>
              </a:ext>
            </a:extLst>
          </p:cNvPr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F97A1-4A3C-AE47-A77A-9A238CE5F0B2}"/>
              </a:ext>
            </a:extLst>
          </p:cNvPr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BEA63A3-2EE2-0C46-8EE2-FC3DE6585ECE}"/>
              </a:ext>
            </a:extLst>
          </p:cNvPr>
          <p:cNvSpPr txBox="1">
            <a:spLocks/>
          </p:cNvSpPr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Familiarity.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visualizations only.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statistics only. Limited support for advanced needs.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know it’s falling short. That’s why you’re here.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 for an inferior option. Why?</a:t>
            </a:r>
          </a:p>
          <a:p>
            <a:pPr>
              <a:buFont typeface="Zapf Dingbats"/>
              <a:buChar char="✦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009F48D1-8223-474E-B612-DF25456F360A}"/>
              </a:ext>
            </a:extLst>
          </p:cNvPr>
          <p:cNvSpPr txBox="1">
            <a:spLocks/>
          </p:cNvSpPr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Unknown territory.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heaven. 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a statistical method out there, you’ll likely find it in R. All you need is to “hit a button”.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will need it ever more.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 of cost.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E9425-CF95-6C40-9B8E-2067069F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9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806CA-2B5E-1E49-9AB6-A19A61D810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designed specifically to support variety of biological data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Bioconductor: Software for all kinds of biological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Understands file formats commonly used in biology.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Vetted by large community of users.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Frequently updated.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www.bioconductor.org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3430-DB9B-B947-A824-BA812608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5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69A93-CA41-544A-A641-FD005303F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828799"/>
            <a:ext cx="7343336" cy="48926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easy visualization of biological data. Supports interactive visualization.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BC211-BF3F-8540-86B0-7EDBD6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82595</TotalTime>
  <Words>3189</Words>
  <Application>Microsoft Macintosh PowerPoint</Application>
  <PresentationFormat>Widescreen</PresentationFormat>
  <Paragraphs>588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Data Analysis With R</vt:lpstr>
      <vt:lpstr>Contents</vt:lpstr>
      <vt:lpstr>R topics covered</vt:lpstr>
      <vt:lpstr>R:= A calculator with more “buttons” than you will ever use.</vt:lpstr>
      <vt:lpstr>What is R?</vt:lpstr>
      <vt:lpstr>Excel: A boat to explore the surface of “Data-lantic ocean”. R: A submarine for deep exploration.</vt:lpstr>
      <vt:lpstr>R offers a lot more than Excel.</vt:lpstr>
      <vt:lpstr>R: designed specifically to support variety of biological data analysis.</vt:lpstr>
      <vt:lpstr>R: easy visualization of biological data. Supports interactive visualization.</vt:lpstr>
      <vt:lpstr>R: Increasingly becoming more central to biology.</vt:lpstr>
      <vt:lpstr>R vs Python: depends on what we need</vt:lpstr>
      <vt:lpstr>RStudio and basic arithmetic.</vt:lpstr>
      <vt:lpstr>R is a console application.</vt:lpstr>
      <vt:lpstr>Commenting inside a source script</vt:lpstr>
      <vt:lpstr>Assignment operators in R</vt:lpstr>
      <vt:lpstr>Rules for naming variables</vt:lpstr>
      <vt:lpstr>Empty workspace/environment</vt:lpstr>
      <vt:lpstr>Data analysis creates objects that store data.  (top-right pane in RStudio)</vt:lpstr>
      <vt:lpstr>Scientific calculations may require checking criteria.</vt:lpstr>
      <vt:lpstr>Scientific calculations may require checking criteria.</vt:lpstr>
      <vt:lpstr>Might need to check multiple criteria simultaneously.</vt:lpstr>
      <vt:lpstr>Useful operators in R</vt:lpstr>
      <vt:lpstr>Thus far…</vt:lpstr>
      <vt:lpstr>Coming up…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Reading a data file.</vt:lpstr>
      <vt:lpstr>There are functions for all sorts of things.</vt:lpstr>
      <vt:lpstr>Error!!!</vt:lpstr>
      <vt:lpstr>How to find help?</vt:lpstr>
      <vt:lpstr>We need to set directory to where the file is.</vt:lpstr>
      <vt:lpstr>Working with a dataset  (Read, Subset, Visualize)</vt:lpstr>
      <vt:lpstr>Reading a dataset</vt:lpstr>
      <vt:lpstr>Explore the current data</vt:lpstr>
      <vt:lpstr>Extracting parts of data in another variable.</vt:lpstr>
      <vt:lpstr>Another data type: Factor</vt:lpstr>
      <vt:lpstr>Goal: To extract subset of data for B cells. </vt:lpstr>
      <vt:lpstr>Goal: To extract subset of data for B cells. </vt:lpstr>
      <vt:lpstr>Basic statistics.</vt:lpstr>
      <vt:lpstr>Visualizing data.</vt:lpstr>
      <vt:lpstr>Visualizing data.</vt:lpstr>
      <vt:lpstr>Visualizing data.</vt:lpstr>
      <vt:lpstr>Visualizing data.</vt:lpstr>
      <vt:lpstr>Loops and conditional statements.</vt:lpstr>
      <vt:lpstr>Loop over rows in a tabular data</vt:lpstr>
      <vt:lpstr>Conditional statements</vt:lpstr>
      <vt:lpstr>Data structures.</vt:lpstr>
      <vt:lpstr>Data structures are data organization/storage formats.</vt:lpstr>
      <vt:lpstr>Data structures are data organization/storage formats.</vt:lpstr>
      <vt:lpstr>Data structures for special needs?</vt:lpstr>
      <vt:lpstr>Data structures for special needs?</vt:lpstr>
      <vt:lpstr>Exercise</vt:lpstr>
      <vt:lpstr>Make volcano plots</vt:lpstr>
      <vt:lpstr>Reading unclean data.</vt:lpstr>
      <vt:lpstr>Alternative file types</vt:lpstr>
      <vt:lpstr>How to read in FASTA files?</vt:lpstr>
      <vt:lpstr>Recap of R topics covered</vt:lpstr>
      <vt:lpstr>Your feedback is important to us!</vt:lpstr>
      <vt:lpstr>Possibilities</vt:lpstr>
      <vt:lpstr>Detailed high resolution graphics : Examples</vt:lpstr>
      <vt:lpstr>Bioconductor for biological data analysis</vt:lpstr>
      <vt:lpstr>Conclusions</vt:lpstr>
      <vt:lpstr>Upcoming workshops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1169</cp:revision>
  <cp:lastPrinted>2020-09-25T19:23:57Z</cp:lastPrinted>
  <dcterms:created xsi:type="dcterms:W3CDTF">2017-06-23T15:28:02Z</dcterms:created>
  <dcterms:modified xsi:type="dcterms:W3CDTF">2021-03-01T10:50:53Z</dcterms:modified>
</cp:coreProperties>
</file>